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 snapToGrid="0">
      <p:cViewPr varScale="1">
        <p:scale>
          <a:sx n="34" d="100"/>
          <a:sy n="34" d="100"/>
        </p:scale>
        <p:origin x="48" y="3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‹N°›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D59AB61-824A-4A59-9538-051A704BEE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8B8915-7B54-4C5C-AD50-33E636B10552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9251593-3770-42F9-BCFE-74CC81F23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A6C765C-029E-4A28-BDEA-C2C0BDD1B0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F1E5413-2580-4F0F-836E-B34FAE3E2E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858B18-55F5-4566-9DA6-277926A34FB7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099B357-5D8D-49E8-9AC9-1BE1A585D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35F7921-1690-4227-9A88-CFD3362F3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27442E6-1749-43D7-ADC6-5F7DEC1BA3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156561-F270-4F7C-9018-774FBE4396B9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1C449ED-0905-4CC4-A438-0F5E49092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86DDED0D-E6F0-4CBA-BA7D-834F3F3B23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1676DDF-7063-46FF-B516-41564191AE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312A9-DD9A-4499-B800-49B10B1707A3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775EB6B4-3B78-41A1-9D83-AF0960862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FF4391B-CB14-4600-8DCC-8F756A2982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F425993-2296-458B-B64F-44E006C110F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4B851-45D3-4E87-A569-A746C0E7B8FD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09A07BD2-FA33-45C5-A546-BBB7EC99E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7CE9A312-DBA0-4036-A67F-5E5B20796C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8704047-9046-446B-868C-79B91592D5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BE757E-84B1-4099-BDE8-1AAC6ECD9C81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0BE710B-6F71-4D4F-9989-5141BAD3EA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C39C278-5C6A-4930-905E-832A6E3007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‹N°›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‹N°›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490697"/>
            <a:ext cx="9485263" cy="1370100"/>
          </a:xfrm>
        </p:spPr>
        <p:txBody>
          <a:bodyPr/>
          <a:lstStyle/>
          <a:p>
            <a:pPr marL="0" lvl="0" indent="0">
              <a:lnSpc>
                <a:spcPct val="60000"/>
              </a:lnSpc>
              <a:buNone/>
            </a:pPr>
            <a:r>
              <a:rPr lang="fr-FR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L’ouverture des enquêtes</a:t>
            </a:r>
            <a:r>
              <a:rPr lang="fr-FR"/>
              <a:t> </a:t>
            </a:r>
            <a:r>
              <a:rPr lang="fr-FR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du Parquet européen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fr-FR" sz="4400" b="1"/>
              <a:t>Effets de l’ouverture de l’enquête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829363"/>
            <a:ext cx="9708925" cy="2453838"/>
          </a:xfrm>
        </p:spPr>
        <p:txBody>
          <a:bodyPr/>
          <a:lstStyle/>
          <a:p>
            <a:pPr lvl="0">
              <a:buNone/>
            </a:pPr>
            <a:r>
              <a:rPr lang="fr-FR"/>
              <a:t>Selon certaines lois nationales : certains délais commencent à courir lors de l’enquête</a:t>
            </a:r>
            <a:endParaRPr lang="fr-FR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/>
          <a:lstStyle/>
          <a:p>
            <a:pPr lvl="0"/>
            <a:r>
              <a:rPr lang="fr-FR" sz="5400" b="1"/>
              <a:t>Introduction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/>
          <a:lstStyle/>
          <a:p>
            <a:pPr lvl="0"/>
            <a:r>
              <a:rPr lang="fr-FR" dirty="0"/>
              <a:t>Dispositions/Principes</a:t>
            </a:r>
          </a:p>
          <a:p>
            <a:pPr lvl="0"/>
            <a:r>
              <a:rPr lang="fr-FR" dirty="0"/>
              <a:t>Articles 24  (6) et (7) – Signalement d’informations au Parquet européen et traitement des informations</a:t>
            </a:r>
          </a:p>
          <a:p>
            <a:pPr lvl="0"/>
            <a:r>
              <a:rPr lang="fr-FR" dirty="0"/>
              <a:t>Articles 25 – Exercice de la compétence</a:t>
            </a:r>
          </a:p>
          <a:p>
            <a:pPr lvl="0"/>
            <a:r>
              <a:rPr lang="fr-FR" dirty="0"/>
              <a:t>Articles 26 – Ouverture de l’enquête</a:t>
            </a:r>
          </a:p>
          <a:p>
            <a:pPr lvl="0"/>
            <a:r>
              <a:rPr lang="fr-FR" dirty="0"/>
              <a:t>Article 26 – Attribution de l’affaire</a:t>
            </a:r>
          </a:p>
          <a:p>
            <a:pPr lvl="0"/>
            <a:r>
              <a:rPr lang="fr-FR" dirty="0"/>
              <a:t>Articles 44-46 – Système de gestion des dossiers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7247945" cy="976158"/>
          </a:xfrm>
        </p:spPr>
        <p:txBody>
          <a:bodyPr/>
          <a:lstStyle/>
          <a:p>
            <a:pPr lvl="0"/>
            <a:r>
              <a:rPr lang="fr-FR" sz="5400" b="1"/>
              <a:t>Processus d’ouverture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61725"/>
            <a:ext cx="10533010" cy="4576142"/>
          </a:xfrm>
        </p:spPr>
        <p:txBody>
          <a:bodyPr/>
          <a:lstStyle/>
          <a:p>
            <a:pPr lvl="0"/>
            <a:r>
              <a:rPr lang="fr-FR"/>
              <a:t>Le Parquet européen reçoit une information de la part d’organes de l’UE ou d’autorités nationales (article 24(1-5))</a:t>
            </a:r>
          </a:p>
          <a:p>
            <a:pPr lvl="0"/>
            <a:r>
              <a:rPr lang="fr-FR"/>
              <a:t>Enregistrement de l’information (système de gestion des dossiers) – article 24(6))</a:t>
            </a:r>
          </a:p>
          <a:p>
            <a:pPr lvl="0"/>
            <a:r>
              <a:rPr lang="fr-FR"/>
              <a:t>Vérification de l’information (article 24(6)) : deux possibilités :</a:t>
            </a:r>
          </a:p>
          <a:p>
            <a:pPr lvl="0">
              <a:buNone/>
            </a:pPr>
            <a:r>
              <a:rPr lang="fr-FR"/>
              <a:t>a) Absence de motifs pour ouvrir une enquête (article 24(7))</a:t>
            </a:r>
          </a:p>
          <a:p>
            <a:pPr lvl="0">
              <a:buNone/>
            </a:pPr>
            <a:r>
              <a:rPr lang="fr-FR"/>
              <a:t>b) Ouverture de l’enquête (article 26(1))</a:t>
            </a:r>
          </a:p>
          <a:p>
            <a:pPr lvl="0"/>
            <a:endParaRPr lang="fr-FR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948EF-48EF-4477-96BA-8C3FE729B6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1786" y="516398"/>
            <a:ext cx="8954784" cy="1041465"/>
          </a:xfrm>
        </p:spPr>
        <p:txBody>
          <a:bodyPr/>
          <a:lstStyle/>
          <a:p>
            <a:pPr lvl="0"/>
            <a:r>
              <a:rPr lang="fr-FR" sz="4900" b="1" dirty="0"/>
              <a:t>Enregistrement de</a:t>
            </a:r>
            <a:r>
              <a:rPr lang="fr-FR" dirty="0"/>
              <a:t> </a:t>
            </a:r>
            <a:r>
              <a:rPr lang="fr-FR" sz="4900" b="1" dirty="0"/>
              <a:t>l’information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782677-4DA9-4B4D-BD08-B3C6494B11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1786" y="2135937"/>
            <a:ext cx="10161013" cy="4411623"/>
          </a:xfrm>
        </p:spPr>
        <p:txBody>
          <a:bodyPr/>
          <a:lstStyle/>
          <a:p>
            <a:pPr lvl="0"/>
            <a:r>
              <a:rPr lang="fr-FR" sz="3600" dirty="0"/>
              <a:t>Dans le système de gestion des dossiers - article 44(4))</a:t>
            </a:r>
          </a:p>
          <a:p>
            <a:pPr lvl="0"/>
            <a:r>
              <a:rPr lang="fr-FR" sz="3600" dirty="0"/>
              <a:t>Rôle du règlement intérieur sur la structure et l’organisation du système de gestion des dossiers 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36ED714-DA00-4118-8FC7-893159EA117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A6F00-AE6C-4DC4-9A0D-E790A769C4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1032" y="592988"/>
            <a:ext cx="8690805" cy="1055181"/>
          </a:xfrm>
        </p:spPr>
        <p:txBody>
          <a:bodyPr/>
          <a:lstStyle/>
          <a:p>
            <a:pPr lvl="0"/>
            <a:r>
              <a:rPr lang="fr-FR" b="1"/>
              <a:t>Vérification de l’information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275DA-2012-41FF-9917-63D7B4895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1032" y="2152031"/>
            <a:ext cx="10420118" cy="4282638"/>
          </a:xfrm>
        </p:spPr>
        <p:txBody>
          <a:bodyPr/>
          <a:lstStyle/>
          <a:p>
            <a:pPr lvl="0"/>
            <a:r>
              <a:rPr lang="fr-FR" dirty="0"/>
              <a:t>Article 24(6) : à l’appui du règlement intérieur</a:t>
            </a:r>
          </a:p>
          <a:p>
            <a:pPr lvl="0"/>
            <a:r>
              <a:rPr lang="fr-FR" dirty="0"/>
              <a:t>Objectif : la vérification vise à déterminer si, sur la base des informations communiquées conformément aux paragraphes 1 et 2, il y a lieu d’ouvrir une enquête ou d’exercer le droit d’évocation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7366F0-FA48-40A3-9753-A5079BF49D2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21601-F199-49E8-A7EC-0532CAFC52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620978"/>
            <a:ext cx="7518873" cy="1027200"/>
          </a:xfrm>
        </p:spPr>
        <p:txBody>
          <a:bodyPr/>
          <a:lstStyle/>
          <a:p>
            <a:pPr lvl="0"/>
            <a:r>
              <a:rPr lang="fr-FR" sz="4900" b="1"/>
              <a:t>Résultat de la vérification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CFF813-A4E2-4D1C-AE0C-96A2140C79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1993986"/>
            <a:ext cx="10386258" cy="4440683"/>
          </a:xfrm>
        </p:spPr>
        <p:txBody>
          <a:bodyPr/>
          <a:lstStyle/>
          <a:p>
            <a:pPr lvl="0"/>
            <a:r>
              <a:rPr lang="fr-FR" dirty="0"/>
              <a:t>Article 24(7) : absence de motifs pour ouvrir l’enquête ou exercer le droit d’évocation</a:t>
            </a:r>
          </a:p>
          <a:p>
            <a:pPr lvl="0"/>
            <a:r>
              <a:rPr lang="fr-FR" dirty="0"/>
              <a:t>Obligations : les motifs doivent être consignés dans le </a:t>
            </a:r>
            <a:r>
              <a:rPr lang="fr-FR" sz="3200" dirty="0"/>
              <a:t>système de gestion des dossiers </a:t>
            </a:r>
            <a:endParaRPr lang="fr-FR" dirty="0"/>
          </a:p>
          <a:p>
            <a:pPr lvl="0"/>
            <a:r>
              <a:rPr lang="fr-FR" dirty="0"/>
              <a:t>Obligations : informer les autorités ou personnes ayant signalé le comportement délictueux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B87A1F3-909B-4C8E-B966-5D1DE030DF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95B87-E3C5-4859-A952-4B7FB24F8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547835"/>
            <a:ext cx="8139769" cy="1055181"/>
          </a:xfrm>
        </p:spPr>
        <p:txBody>
          <a:bodyPr/>
          <a:lstStyle/>
          <a:p>
            <a:pPr lvl="0"/>
            <a:r>
              <a:rPr lang="fr-FR" b="1"/>
              <a:t>Résultat de la vérification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0D19E-83DC-4060-B18C-1D8D87E339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73008"/>
            <a:ext cx="10363672" cy="4305214"/>
          </a:xfrm>
        </p:spPr>
        <p:txBody>
          <a:bodyPr/>
          <a:lstStyle/>
          <a:p>
            <a:pPr lvl="0"/>
            <a:r>
              <a:rPr lang="fr-FR"/>
              <a:t>Article 26(1) : ouverture de l’enquête</a:t>
            </a:r>
            <a:endParaRPr lang="fr-FR" dirty="0"/>
          </a:p>
          <a:p>
            <a:pPr lvl="0"/>
            <a:r>
              <a:rPr lang="fr-FR"/>
              <a:t>Exigences : motifs raisonnables de croire qu’une infraction relevant de la compétence du Parquet européen est ou a été commise</a:t>
            </a:r>
          </a:p>
          <a:p>
            <a:pPr lvl="0"/>
            <a:r>
              <a:rPr lang="fr-FR"/>
              <a:t>Base juridique : règlement du Parquet européen et droit national</a:t>
            </a:r>
          </a:p>
          <a:p>
            <a:pPr lvl="0"/>
            <a:r>
              <a:rPr lang="fr-FR"/>
              <a:t>Qui : un PDE dans un État membre qui, selon son droit interne, est compétent à l’égard de l’infraction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75642C-98B8-42F6-ABC0-1010EF1355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E0007-B4BC-46D8-9653-96C0E611AE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5879" y="547835"/>
            <a:ext cx="9754078" cy="1111626"/>
          </a:xfrm>
        </p:spPr>
        <p:txBody>
          <a:bodyPr/>
          <a:lstStyle/>
          <a:p>
            <a:pPr lvl="0"/>
            <a:r>
              <a:rPr lang="fr-FR" sz="4400" b="1"/>
              <a:t>Ouverture de l’enquête : obligations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4A72FF-C836-40C4-92F1-37F081A9A2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5879" y="2061725"/>
            <a:ext cx="10566879" cy="4282638"/>
          </a:xfrm>
        </p:spPr>
        <p:txBody>
          <a:bodyPr/>
          <a:lstStyle/>
          <a:p>
            <a:pPr lvl="0"/>
            <a:r>
              <a:rPr lang="fr-FR" dirty="0"/>
              <a:t>Le PDE consigne la décision d’ouverture de l’enquête dans </a:t>
            </a:r>
            <a:r>
              <a:rPr lang="fr-FR"/>
              <a:t>le </a:t>
            </a:r>
            <a:r>
              <a:rPr lang="fr-FR" sz="3200"/>
              <a:t>système de gestion des dossiers </a:t>
            </a:r>
            <a:endParaRPr lang="fr-FR" dirty="0"/>
          </a:p>
          <a:p>
            <a:pPr lvl="0"/>
            <a:r>
              <a:rPr lang="fr-FR" dirty="0"/>
              <a:t>Le PDE informe les autorités ayant signalé le comportement délictueux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934E0D6-67E5-4FB6-8780-82F3679620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AC4FD-8C6E-403B-97F0-772D2EE751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46185" y="401613"/>
            <a:ext cx="10081452" cy="1167533"/>
          </a:xfrm>
        </p:spPr>
        <p:txBody>
          <a:bodyPr>
            <a:noAutofit/>
          </a:bodyPr>
          <a:lstStyle/>
          <a:p>
            <a:pPr lvl="0"/>
            <a:r>
              <a:rPr lang="fr-FR" sz="4800" b="1"/>
              <a:t>Ouverture de l’enquête : autres moyens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2637B2-FECF-40E2-8892-866B0FB3E9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6185" y="2163324"/>
            <a:ext cx="10307235" cy="4147169"/>
          </a:xfrm>
        </p:spPr>
        <p:txBody>
          <a:bodyPr/>
          <a:lstStyle/>
          <a:p>
            <a:pPr lvl="0"/>
            <a:r>
              <a:rPr lang="fr-FR" dirty="0"/>
              <a:t>Article 26(3)</a:t>
            </a:r>
          </a:p>
          <a:p>
            <a:pPr lvl="0">
              <a:buNone/>
            </a:pPr>
            <a:r>
              <a:rPr lang="fr-FR" dirty="0"/>
              <a:t>Lorsqu’aucune enquête n’a été ouverte par un procureur européen délégué, la chambre permanente à laquelle l’affaire a été attribuée charge, dans les conditions prévues au paragraphe 1, un procureur européen délégué d’ouvrir une enquête.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6725D9E-57DD-43AE-AB61-2ADC776B074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GED" ma:contentTypeID="0x0101004D6BE50D68D3FB4CB86FCC808E3102E700B52DCB55B1753042A49B3B4B7598A69E" ma:contentTypeVersion="3" ma:contentTypeDescription="" ma:contentTypeScope="" ma:versionID="06ec70140a78ed1b6ed7c25f54658f66">
  <xsd:schema xmlns:xsd="http://www.w3.org/2001/XMLSchema" xmlns:xs="http://www.w3.org/2001/XMLSchema" xmlns:p="http://schemas.microsoft.com/office/2006/metadata/properties" xmlns:ns2="968fa894-b235-41da-b9ee-9562b1e68f50" targetNamespace="http://schemas.microsoft.com/office/2006/metadata/properties" ma:root="true" ma:fieldsID="2a51f9b24e2a84d59326c1e7145a5039" ns2:_="">
    <xsd:import namespace="968fa894-b235-41da-b9ee-9562b1e68f50"/>
    <xsd:element name="properties">
      <xsd:complexType>
        <xsd:sequence>
          <xsd:element name="documentManagement">
            <xsd:complexType>
              <xsd:all>
                <xsd:element ref="ns2:Nature_x0020_du_x0020_document" minOccurs="0"/>
                <xsd:element ref="ns2:NNA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fa894-b235-41da-b9ee-9562b1e68f50" elementFormDefault="qualified">
    <xsd:import namespace="http://schemas.microsoft.com/office/2006/documentManagement/types"/>
    <xsd:import namespace="http://schemas.microsoft.com/office/infopath/2007/PartnerControls"/>
    <xsd:element name="Nature_x0020_du_x0020_document" ma:index="8" nillable="true" ma:displayName="Nature du document" ma:format="Dropdown" ma:internalName="Nature_x0020_du_x0020_document">
      <xsd:simpleType>
        <xsd:restriction base="dms:Choice">
          <xsd:enumeration value="Administratif"/>
          <xsd:enumeration value="Pédagogique - Cas pratique"/>
          <xsd:enumeration value="Pédagogique - Conférence"/>
          <xsd:enumeration value="Pédagogique - Devoir"/>
          <xsd:enumeration value="Pédagogique - Documentation externe"/>
          <xsd:enumeration value="Pédagogique - Fascicule"/>
          <xsd:enumeration value="Pédagogique - Fiche Pédagogique"/>
          <xsd:enumeration value="Pédagogique - Programme"/>
          <xsd:enumeration value="Pédagogique - Présentation"/>
        </xsd:restriction>
      </xsd:simpleType>
    </xsd:element>
    <xsd:element name="NNAF" ma:index="9" nillable="true" ma:displayName="NNAF" ma:internalName="NNAF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ature_x0020_du_x0020_document xmlns="968fa894-b235-41da-b9ee-9562b1e68f50" xsi:nil="true"/>
    <NNAF xmlns="968fa894-b235-41da-b9ee-9562b1e68f50" xsi:nil="true"/>
  </documentManagement>
</p:properties>
</file>

<file path=customXml/item4.xml><?xml version="1.0" encoding="utf-8"?>
<?mso-contentType ?>
<SharedContentType xmlns="Microsoft.SharePoint.Taxonomy.ContentTypeSync" SourceId="542ec804-fd2f-416a-97c3-f6e4f439fedc" ContentTypeId="0x0101004D6BE50D68D3FB4CB86FCC808E3102E7" PreviousValue="false"/>
</file>

<file path=customXml/itemProps1.xml><?xml version="1.0" encoding="utf-8"?>
<ds:datastoreItem xmlns:ds="http://schemas.openxmlformats.org/officeDocument/2006/customXml" ds:itemID="{F2456553-5AC6-4789-A2E6-F4F2A9EE83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D24386-4AB1-4CE4-8DC3-55BC583B3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fa894-b235-41da-b9ee-9562b1e68f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0A92D7-91A2-474E-AD57-12B4422248A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68fa894-b235-41da-b9ee-9562b1e68f50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A6EA77A-6884-4C99-B899-8C58B866928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</TotalTime>
  <Words>426</Words>
  <Application>Microsoft Office PowerPoint</Application>
  <PresentationFormat>Personnalisé</PresentationFormat>
  <Paragraphs>62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Liberation Sans</vt:lpstr>
      <vt:lpstr>Liberation Serif</vt:lpstr>
      <vt:lpstr>Predefinito</vt:lpstr>
      <vt:lpstr>Présentation PowerPoint</vt:lpstr>
      <vt:lpstr>Introduction</vt:lpstr>
      <vt:lpstr>Processus d’ouverture</vt:lpstr>
      <vt:lpstr>Enregistrement de l’information</vt:lpstr>
      <vt:lpstr>Vérification de l’information</vt:lpstr>
      <vt:lpstr>Résultat de la vérification</vt:lpstr>
      <vt:lpstr>Résultat de la vérification</vt:lpstr>
      <vt:lpstr>Ouverture de l’enquête : obligations</vt:lpstr>
      <vt:lpstr>Ouverture de l’enquête : autres moyens</vt:lpstr>
      <vt:lpstr>Effets de l’ouverture de l’enquête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PEROT Valérie</dc:creator>
  <cp:lastModifiedBy>Garry HUTTON</cp:lastModifiedBy>
  <cp:revision>74</cp:revision>
  <dcterms:created xsi:type="dcterms:W3CDTF">2018-09-15T11:59:51Z</dcterms:created>
  <dcterms:modified xsi:type="dcterms:W3CDTF">2022-02-03T07:05:13Z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0x0101004D6BE50D68D3FB4CB86FCC808E3102E700B52DCB55B1753042A49B3B4B7598A69E</vt:lpwstr>
  </property>
</Properties>
</file>